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53"/>
  </p:notesMasterIdLst>
  <p:sldIdLst>
    <p:sldId id="256" r:id="rId5"/>
    <p:sldId id="556" r:id="rId6"/>
    <p:sldId id="555" r:id="rId7"/>
    <p:sldId id="602" r:id="rId8"/>
    <p:sldId id="557" r:id="rId9"/>
    <p:sldId id="558" r:id="rId10"/>
    <p:sldId id="603" r:id="rId11"/>
    <p:sldId id="560" r:id="rId12"/>
    <p:sldId id="561" r:id="rId13"/>
    <p:sldId id="567" r:id="rId14"/>
    <p:sldId id="544" r:id="rId15"/>
    <p:sldId id="582" r:id="rId16"/>
    <p:sldId id="590" r:id="rId17"/>
    <p:sldId id="562" r:id="rId18"/>
    <p:sldId id="563" r:id="rId19"/>
    <p:sldId id="564" r:id="rId20"/>
    <p:sldId id="589" r:id="rId21"/>
    <p:sldId id="566" r:id="rId22"/>
    <p:sldId id="592" r:id="rId23"/>
    <p:sldId id="581" r:id="rId24"/>
    <p:sldId id="606" r:id="rId25"/>
    <p:sldId id="576" r:id="rId26"/>
    <p:sldId id="577" r:id="rId27"/>
    <p:sldId id="578" r:id="rId28"/>
    <p:sldId id="579" r:id="rId29"/>
    <p:sldId id="601" r:id="rId30"/>
    <p:sldId id="580" r:id="rId31"/>
    <p:sldId id="572" r:id="rId32"/>
    <p:sldId id="573" r:id="rId33"/>
    <p:sldId id="569" r:id="rId34"/>
    <p:sldId id="337" r:id="rId35"/>
    <p:sldId id="574" r:id="rId36"/>
    <p:sldId id="575" r:id="rId37"/>
    <p:sldId id="583" r:id="rId38"/>
    <p:sldId id="549" r:id="rId39"/>
    <p:sldId id="584" r:id="rId40"/>
    <p:sldId id="591" r:id="rId41"/>
    <p:sldId id="585" r:id="rId42"/>
    <p:sldId id="588" r:id="rId43"/>
    <p:sldId id="586" r:id="rId44"/>
    <p:sldId id="597" r:id="rId45"/>
    <p:sldId id="596" r:id="rId46"/>
    <p:sldId id="593" r:id="rId47"/>
    <p:sldId id="594" r:id="rId48"/>
    <p:sldId id="604" r:id="rId49"/>
    <p:sldId id="605" r:id="rId50"/>
    <p:sldId id="495" r:id="rId51"/>
    <p:sldId id="454" r:id="rId5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Lst>
        </p14:section>
        <p14:section name="Hello World and Tools" id="{E641CDA6-7EC5-4AD1-9A94-804AEF9FCBF3}">
          <p14:sldIdLst>
            <p14:sldId id="557"/>
            <p14:sldId id="558"/>
            <p14:sldId id="603"/>
            <p14:sldId id="560"/>
            <p14:sldId id="561"/>
          </p14:sldIdLst>
        </p14:section>
        <p14:section name="Continuous Delivery" id="{D72E20D6-601A-4652-AC94-5E3665B1FA40}">
          <p14:sldIdLst>
            <p14:sldId id="567"/>
            <p14:sldId id="544"/>
          </p14:sldIdLst>
        </p14:section>
        <p14:section name="Scaling" id="{6039C623-8078-48FE-B29D-20838D22F57C}">
          <p14:sldIdLst>
            <p14:sldId id="582"/>
            <p14:sldId id="590"/>
            <p14:sldId id="562"/>
            <p14:sldId id="563"/>
            <p14:sldId id="564"/>
            <p14:sldId id="589"/>
            <p14:sldId id="566"/>
            <p14:sldId id="592"/>
          </p14:sldIdLst>
        </p14:section>
        <p14:section name="Deployment Slots" id="{4B5E9AA0-C7E7-4649-99EE-834EEEE9FF7D}">
          <p14:sldIdLst>
            <p14:sldId id="581"/>
            <p14:sldId id="606"/>
            <p14:sldId id="576"/>
            <p14:sldId id="577"/>
            <p14:sldId id="578"/>
            <p14:sldId id="579"/>
            <p14:sldId id="601"/>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Backup" id="{08820B88-E915-4954-9A38-8EFC8FFE1C60}">
          <p14:sldIdLst>
            <p14:sldId id="583"/>
            <p14:sldId id="549"/>
          </p14:sldIdLst>
        </p14:section>
        <p14:section name="Hybrid Connections" id="{0767ECB7-40EE-49A6-9EA9-AA108F16328E}">
          <p14:sldIdLst>
            <p14:sldId id="584"/>
            <p14:sldId id="591"/>
          </p14:sldIdLst>
        </p14:section>
        <p14:section name="Redis Cache" id="{67C9AA16-897A-4372-9B28-19F062CC7E83}">
          <p14:sldIdLst>
            <p14:sldId id="585"/>
            <p14:sldId id="588"/>
            <p14:sldId id="586"/>
            <p14:sldId id="597"/>
            <p14:sldId id="596"/>
          </p14:sldIdLst>
        </p14:section>
        <p14:section name="Application Insights" id="{31F9149E-C170-4E61-8C32-78FBFFDAEC9C}">
          <p14:sldIdLst>
            <p14:sldId id="593"/>
            <p14:sldId id="594"/>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74" d="100"/>
          <a:sy n="74" d="100"/>
        </p:scale>
        <p:origin x="540" y="3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5/8/2015 12:11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2120244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https://coderead.wordpress.com/2011/09/12/sticky-sessions-and-windows-azure</a:t>
            </a:r>
          </a:p>
          <a:p>
            <a:endParaRPr lang="en-US" dirty="0" smtClean="0"/>
          </a:p>
          <a:p>
            <a:r>
              <a:rPr lang="en-US" dirty="0" smtClean="0"/>
              <a:t>Although it is possible to use Sticky Sessions in Azure it’s not a great fit for cloud architecture, for these reasons:</a:t>
            </a:r>
          </a:p>
          <a:p>
            <a:r>
              <a:rPr lang="en-US" dirty="0" smtClean="0"/>
              <a:t>1)</a:t>
            </a:r>
            <a:r>
              <a:rPr lang="en-US" baseline="0" dirty="0" smtClean="0"/>
              <a:t> </a:t>
            </a:r>
            <a:r>
              <a:rPr lang="en-US" dirty="0" smtClean="0"/>
              <a:t>When you provision new instances, only new sessions will be routed to them. Depending on your load balancing logic, new sessions may also still be provisioned on the old instances. This results in it taking a long time (depending on the average length of your session) for load to be evenly distributed across your instances.</a:t>
            </a:r>
          </a:p>
          <a:p>
            <a:r>
              <a:rPr lang="en-US" dirty="0" smtClean="0"/>
              <a:t>2) Cloud solutions should be designed to fail. One of your instances may be removed at any time for patching, or hardware failure. With a sticky session scenario, the clients with a session on this instance will probably have to log in again, or may see an error page, depending on your load balancing logic.</a:t>
            </a:r>
          </a:p>
          <a:p>
            <a:r>
              <a:rPr lang="en-US" smtClean="0"/>
              <a:t>3) Unless </a:t>
            </a:r>
            <a:r>
              <a:rPr lang="en-US" dirty="0" smtClean="0"/>
              <a:t>your load balancer shares state in some way, it’s likely that you’re load balancing with a single instance (single point of failure) and not eligible for the Microsoft SLA.</a:t>
            </a:r>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03076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http://azure.microsoft.com/en-us/documentation/articles/web-sites-dotnet-session-state-caching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34919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682395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441304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19.png"/><Relationship Id="rId3" Type="http://schemas.openxmlformats.org/officeDocument/2006/relationships/image" Target="../media/image13.emf"/><Relationship Id="rId7" Type="http://schemas.openxmlformats.org/officeDocument/2006/relationships/image" Target="../media/image25.emf"/><Relationship Id="rId12" Type="http://schemas.openxmlformats.org/officeDocument/2006/relationships/image" Target="../media/image18.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15.emf"/><Relationship Id="rId9" Type="http://schemas.openxmlformats.org/officeDocument/2006/relationships/image" Target="../media/image17.emf"/><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2.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1.emf"/><Relationship Id="rId2" Type="http://schemas.openxmlformats.org/officeDocument/2006/relationships/image" Target="../media/image38.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5.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image" Target="../media/image23.emf"/><Relationship Id="rId3" Type="http://schemas.openxmlformats.org/officeDocument/2006/relationships/image" Target="../media/image25.emf"/><Relationship Id="rId7" Type="http://schemas.openxmlformats.org/officeDocument/2006/relationships/image" Target="../media/image15.emf"/><Relationship Id="rId12" Type="http://schemas.openxmlformats.org/officeDocument/2006/relationships/image" Target="../media/image20.emf"/><Relationship Id="rId2" Type="http://schemas.openxmlformats.org/officeDocument/2006/relationships/image" Target="../media/image14.emf"/><Relationship Id="rId16"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13.emf"/><Relationship Id="rId11" Type="http://schemas.openxmlformats.org/officeDocument/2006/relationships/image" Target="../media/image19.png"/><Relationship Id="rId5" Type="http://schemas.openxmlformats.org/officeDocument/2006/relationships/image" Target="../media/image38.emf"/><Relationship Id="rId15" Type="http://schemas.openxmlformats.org/officeDocument/2006/relationships/image" Target="../media/image22.emf"/><Relationship Id="rId10" Type="http://schemas.openxmlformats.org/officeDocument/2006/relationships/image" Target="../media/image18.emf"/><Relationship Id="rId4" Type="http://schemas.openxmlformats.org/officeDocument/2006/relationships/image" Target="../media/image26.emf"/><Relationship Id="rId9" Type="http://schemas.openxmlformats.org/officeDocument/2006/relationships/image" Target="../media/image17.emf"/><Relationship Id="rId1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0.emf"/></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40.emf"/><Relationship Id="rId17" Type="http://schemas.openxmlformats.org/officeDocument/2006/relationships/image" Target="../media/image24.emf"/><Relationship Id="rId2" Type="http://schemas.openxmlformats.org/officeDocument/2006/relationships/image" Target="../media/image38.emf"/><Relationship Id="rId16" Type="http://schemas.openxmlformats.org/officeDocument/2006/relationships/image" Target="../media/image26.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9.png"/><Relationship Id="rId5" Type="http://schemas.openxmlformats.org/officeDocument/2006/relationships/image" Target="../media/image16.emf"/><Relationship Id="rId15" Type="http://schemas.openxmlformats.org/officeDocument/2006/relationships/image" Target="../media/image25.emf"/><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23.emf"/><Relationship Id="rId14" Type="http://schemas.openxmlformats.org/officeDocument/2006/relationships/image" Target="../media/image22.emf"/></Relationships>
</file>

<file path=ppt/slides/_rels/slide23.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18" Type="http://schemas.openxmlformats.org/officeDocument/2006/relationships/image" Target="../media/image42.emf"/><Relationship Id="rId3" Type="http://schemas.openxmlformats.org/officeDocument/2006/relationships/image" Target="../media/image16.emf"/><Relationship Id="rId7" Type="http://schemas.openxmlformats.org/officeDocument/2006/relationships/image" Target="../media/image38.emf"/><Relationship Id="rId12" Type="http://schemas.openxmlformats.org/officeDocument/2006/relationships/image" Target="../media/image23.emf"/><Relationship Id="rId17" Type="http://schemas.openxmlformats.org/officeDocument/2006/relationships/image" Target="../media/image22.emf"/><Relationship Id="rId2" Type="http://schemas.openxmlformats.org/officeDocument/2006/relationships/image" Target="../media/image41.emf"/><Relationship Id="rId16" Type="http://schemas.openxmlformats.org/officeDocument/2006/relationships/image" Target="../media/image21.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26.emf"/><Relationship Id="rId11" Type="http://schemas.openxmlformats.org/officeDocument/2006/relationships/image" Target="../media/image20.emf"/><Relationship Id="rId5" Type="http://schemas.openxmlformats.org/officeDocument/2006/relationships/image" Target="../media/image25.emf"/><Relationship Id="rId15" Type="http://schemas.openxmlformats.org/officeDocument/2006/relationships/image" Target="../media/image40.emf"/><Relationship Id="rId10" Type="http://schemas.openxmlformats.org/officeDocument/2006/relationships/image" Target="../media/image17.emf"/><Relationship Id="rId19" Type="http://schemas.openxmlformats.org/officeDocument/2006/relationships/image" Target="../media/image43.emf"/><Relationship Id="rId4" Type="http://schemas.openxmlformats.org/officeDocument/2006/relationships/image" Target="../media/image14.emf"/><Relationship Id="rId9" Type="http://schemas.openxmlformats.org/officeDocument/2006/relationships/image" Target="../media/image15.emf"/><Relationship Id="rId1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23.emf"/><Relationship Id="rId18" Type="http://schemas.openxmlformats.org/officeDocument/2006/relationships/image" Target="../media/image46.emf"/><Relationship Id="rId3" Type="http://schemas.openxmlformats.org/officeDocument/2006/relationships/image" Target="../media/image25.emf"/><Relationship Id="rId21" Type="http://schemas.openxmlformats.org/officeDocument/2006/relationships/image" Target="../media/image43.emf"/><Relationship Id="rId7" Type="http://schemas.openxmlformats.org/officeDocument/2006/relationships/image" Target="../media/image44.emf"/><Relationship Id="rId12" Type="http://schemas.openxmlformats.org/officeDocument/2006/relationships/image" Target="../media/image20.emf"/><Relationship Id="rId17" Type="http://schemas.openxmlformats.org/officeDocument/2006/relationships/image" Target="../media/image22.emf"/><Relationship Id="rId2" Type="http://schemas.openxmlformats.org/officeDocument/2006/relationships/image" Target="../media/image41.emf"/><Relationship Id="rId16" Type="http://schemas.openxmlformats.org/officeDocument/2006/relationships/image" Target="../media/image21.emf"/><Relationship Id="rId20" Type="http://schemas.openxmlformats.org/officeDocument/2006/relationships/image" Target="../media/image42.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17.emf"/><Relationship Id="rId5" Type="http://schemas.openxmlformats.org/officeDocument/2006/relationships/image" Target="../media/image13.emf"/><Relationship Id="rId15" Type="http://schemas.openxmlformats.org/officeDocument/2006/relationships/image" Target="../media/image19.png"/><Relationship Id="rId10" Type="http://schemas.openxmlformats.org/officeDocument/2006/relationships/image" Target="../media/image38.emf"/><Relationship Id="rId19" Type="http://schemas.openxmlformats.org/officeDocument/2006/relationships/image" Target="../media/image47.emf"/><Relationship Id="rId4" Type="http://schemas.openxmlformats.org/officeDocument/2006/relationships/image" Target="../media/image26.emf"/><Relationship Id="rId9" Type="http://schemas.openxmlformats.org/officeDocument/2006/relationships/image" Target="../media/image45.emf"/><Relationship Id="rId14" Type="http://schemas.openxmlformats.org/officeDocument/2006/relationships/image" Target="../media/image18.emf"/><Relationship Id="rId22" Type="http://schemas.openxmlformats.org/officeDocument/2006/relationships/image" Target="../media/image24.emf"/></Relationships>
</file>

<file path=ppt/slides/_rels/slide25.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18.emf"/><Relationship Id="rId18" Type="http://schemas.openxmlformats.org/officeDocument/2006/relationships/image" Target="../media/image47.emf"/><Relationship Id="rId3" Type="http://schemas.openxmlformats.org/officeDocument/2006/relationships/image" Target="../media/image41.emf"/><Relationship Id="rId7" Type="http://schemas.openxmlformats.org/officeDocument/2006/relationships/image" Target="../media/image26.emf"/><Relationship Id="rId12" Type="http://schemas.openxmlformats.org/officeDocument/2006/relationships/image" Target="../media/image23.emf"/><Relationship Id="rId17" Type="http://schemas.openxmlformats.org/officeDocument/2006/relationships/image" Target="../media/image46.emf"/><Relationship Id="rId2" Type="http://schemas.openxmlformats.org/officeDocument/2006/relationships/image" Target="../media/image13.emf"/><Relationship Id="rId16" Type="http://schemas.openxmlformats.org/officeDocument/2006/relationships/image" Target="../media/image22.emf"/><Relationship Id="rId20" Type="http://schemas.openxmlformats.org/officeDocument/2006/relationships/image" Target="../media/image24.emf"/><Relationship Id="rId1" Type="http://schemas.openxmlformats.org/officeDocument/2006/relationships/slideLayout" Target="../slideLayouts/slideLayout5.xml"/><Relationship Id="rId6" Type="http://schemas.openxmlformats.org/officeDocument/2006/relationships/image" Target="../media/image45.emf"/><Relationship Id="rId11" Type="http://schemas.openxmlformats.org/officeDocument/2006/relationships/image" Target="../media/image20.emf"/><Relationship Id="rId5" Type="http://schemas.openxmlformats.org/officeDocument/2006/relationships/image" Target="../media/image44.emf"/><Relationship Id="rId15" Type="http://schemas.openxmlformats.org/officeDocument/2006/relationships/image" Target="../media/image21.emf"/><Relationship Id="rId10" Type="http://schemas.openxmlformats.org/officeDocument/2006/relationships/image" Target="../media/image17.emf"/><Relationship Id="rId19" Type="http://schemas.openxmlformats.org/officeDocument/2006/relationships/image" Target="../media/image42.emf"/><Relationship Id="rId4" Type="http://schemas.openxmlformats.org/officeDocument/2006/relationships/image" Target="../media/image14.emf"/><Relationship Id="rId9" Type="http://schemas.openxmlformats.org/officeDocument/2006/relationships/image" Target="../media/image38.emf"/><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40.emf"/><Relationship Id="rId18" Type="http://schemas.openxmlformats.org/officeDocument/2006/relationships/image" Target="../media/image25.emf"/><Relationship Id="rId3" Type="http://schemas.openxmlformats.org/officeDocument/2006/relationships/image" Target="../media/image38.emf"/><Relationship Id="rId21" Type="http://schemas.openxmlformats.org/officeDocument/2006/relationships/image" Target="../media/image52.emf"/><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50.emf"/><Relationship Id="rId2" Type="http://schemas.openxmlformats.org/officeDocument/2006/relationships/image" Target="../media/image48.emf"/><Relationship Id="rId16" Type="http://schemas.openxmlformats.org/officeDocument/2006/relationships/image" Target="../media/image49.emf"/><Relationship Id="rId20" Type="http://schemas.openxmlformats.org/officeDocument/2006/relationships/image" Target="../media/image51.emf"/><Relationship Id="rId1" Type="http://schemas.openxmlformats.org/officeDocument/2006/relationships/slideLayout" Target="../slideLayouts/slideLayout5.xml"/><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15.emf"/><Relationship Id="rId15" Type="http://schemas.openxmlformats.org/officeDocument/2006/relationships/image" Target="../media/image22.emf"/><Relationship Id="rId23" Type="http://schemas.openxmlformats.org/officeDocument/2006/relationships/image" Target="../media/image24.emf"/><Relationship Id="rId10" Type="http://schemas.openxmlformats.org/officeDocument/2006/relationships/image" Target="../media/image23.emf"/><Relationship Id="rId19" Type="http://schemas.openxmlformats.org/officeDocument/2006/relationships/image" Target="../media/image26.emf"/><Relationship Id="rId4" Type="http://schemas.openxmlformats.org/officeDocument/2006/relationships/image" Target="../media/image13.emf"/><Relationship Id="rId9" Type="http://schemas.openxmlformats.org/officeDocument/2006/relationships/image" Target="../media/image20.emf"/><Relationship Id="rId14" Type="http://schemas.openxmlformats.org/officeDocument/2006/relationships/image" Target="../media/image21.emf"/><Relationship Id="rId22" Type="http://schemas.openxmlformats.org/officeDocument/2006/relationships/image" Target="../media/image53.emf"/></Relationships>
</file>

<file path=ppt/slides/_rels/slide29.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9.png"/><Relationship Id="rId18" Type="http://schemas.openxmlformats.org/officeDocument/2006/relationships/image" Target="../media/image26.emf"/><Relationship Id="rId26" Type="http://schemas.openxmlformats.org/officeDocument/2006/relationships/image" Target="../media/image24.emf"/><Relationship Id="rId3" Type="http://schemas.openxmlformats.org/officeDocument/2006/relationships/image" Target="../media/image54.emf"/><Relationship Id="rId21" Type="http://schemas.openxmlformats.org/officeDocument/2006/relationships/image" Target="../media/image52.emf"/><Relationship Id="rId7" Type="http://schemas.openxmlformats.org/officeDocument/2006/relationships/image" Target="../media/image50.emf"/><Relationship Id="rId12" Type="http://schemas.openxmlformats.org/officeDocument/2006/relationships/image" Target="../media/image18.emf"/><Relationship Id="rId17" Type="http://schemas.openxmlformats.org/officeDocument/2006/relationships/image" Target="../media/image25.emf"/><Relationship Id="rId25" Type="http://schemas.openxmlformats.org/officeDocument/2006/relationships/image" Target="../media/image58.emf"/><Relationship Id="rId2" Type="http://schemas.openxmlformats.org/officeDocument/2006/relationships/image" Target="../media/image38.emf"/><Relationship Id="rId16" Type="http://schemas.openxmlformats.org/officeDocument/2006/relationships/image" Target="../media/image49.emf"/><Relationship Id="rId20" Type="http://schemas.openxmlformats.org/officeDocument/2006/relationships/image" Target="../media/image51.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image" Target="../media/image23.emf"/><Relationship Id="rId24" Type="http://schemas.openxmlformats.org/officeDocument/2006/relationships/image" Target="../media/image57.emf"/><Relationship Id="rId5" Type="http://schemas.openxmlformats.org/officeDocument/2006/relationships/image" Target="../media/image20.emf"/><Relationship Id="rId15" Type="http://schemas.openxmlformats.org/officeDocument/2006/relationships/image" Target="../media/image22.emf"/><Relationship Id="rId23" Type="http://schemas.openxmlformats.org/officeDocument/2006/relationships/image" Target="../media/image56.emf"/><Relationship Id="rId10" Type="http://schemas.openxmlformats.org/officeDocument/2006/relationships/image" Target="../media/image17.emf"/><Relationship Id="rId19" Type="http://schemas.openxmlformats.org/officeDocument/2006/relationships/image" Target="../media/image55.emf"/><Relationship Id="rId4" Type="http://schemas.openxmlformats.org/officeDocument/2006/relationships/image" Target="../media/image48.emf"/><Relationship Id="rId9" Type="http://schemas.openxmlformats.org/officeDocument/2006/relationships/image" Target="../media/image15.emf"/><Relationship Id="rId14" Type="http://schemas.openxmlformats.org/officeDocument/2006/relationships/image" Target="../media/image21.emf"/><Relationship Id="rId22" Type="http://schemas.openxmlformats.org/officeDocument/2006/relationships/image" Target="../media/image5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image" Target="../media/image39.emf"/><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image" Target="../media/image6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 </a:t>
            </a:r>
            <a:r>
              <a:rPr lang="en-US"/>
              <a:t>Service </a:t>
            </a:r>
            <a:r>
              <a:rPr lang="en-US" smtClean="0"/>
              <a:t>Web </a:t>
            </a:r>
            <a:r>
              <a:rPr lang="en-US" dirty="0"/>
              <a:t>Apps</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11</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Deployment Slots</a:t>
            </a:r>
            <a:endParaRPr lang="en-US" sz="8800" dirty="0"/>
          </a:p>
        </p:txBody>
      </p:sp>
    </p:spTree>
    <p:extLst>
      <p:ext uri="{BB962C8B-B14F-4D97-AF65-F5344CB8AC3E}">
        <p14:creationId xmlns:p14="http://schemas.microsoft.com/office/powerpoint/2010/main" val="34859381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014499"/>
            <a:ext cx="1229382" cy="362072"/>
          </a:xfrm>
          <a:prstGeom prst="rect">
            <a:avLst/>
          </a:prstGeom>
          <a:noFill/>
        </p:spPr>
        <p:txBody>
          <a:bodyPr wrap="square" rtlCol="0">
            <a:spAutoFit/>
          </a:bodyPr>
          <a:lstStyle/>
          <a:p>
            <a:r>
              <a:rPr lang="en-US" sz="1765" dirty="0">
                <a:solidFill>
                  <a:schemeClr val="bg1"/>
                </a:solidFill>
              </a:rPr>
              <a:t>swap</a:t>
            </a:r>
          </a:p>
        </p:txBody>
      </p:sp>
      <p:pic>
        <p:nvPicPr>
          <p:cNvPr id="27" name="Picture 26"/>
          <p:cNvPicPr>
            <a:picLocks noChangeAspect="1"/>
          </p:cNvPicPr>
          <p:nvPr/>
        </p:nvPicPr>
        <p:blipFill>
          <a:blip r:embed="rId3">
            <a:biLevel thresh="25000"/>
          </a:blip>
          <a:stretch>
            <a:fillRect/>
          </a:stretch>
        </p:blipFill>
        <p:spPr>
          <a:xfrm>
            <a:off x="4070753" y="1940858"/>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313373"/>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550298"/>
            <a:ext cx="1529021" cy="992723"/>
          </a:xfrm>
          <a:prstGeom prst="rect">
            <a:avLst/>
          </a:prstGeom>
        </p:spPr>
      </p:pic>
      <p:sp>
        <p:nvSpPr>
          <p:cNvPr id="30"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One Web App. </a:t>
            </a:r>
            <a:r>
              <a:rPr lang="en-US" sz="4000" dirty="0"/>
              <a:t>Multiple </a:t>
            </a:r>
            <a:r>
              <a:rPr lang="en-US" sz="4000" dirty="0" smtClean="0"/>
              <a:t>deployments.</a:t>
            </a:r>
            <a:endParaRPr lang="en-US" sz="4000" dirty="0"/>
          </a:p>
        </p:txBody>
      </p:sp>
      <p:sp>
        <p:nvSpPr>
          <p:cNvPr id="31" name="Rectangle 30"/>
          <p:cNvSpPr/>
          <p:nvPr/>
        </p:nvSpPr>
        <p:spPr>
          <a:xfrm>
            <a:off x="3166552" y="2195535"/>
            <a:ext cx="954685" cy="646331"/>
          </a:xfrm>
          <a:prstGeom prst="rect">
            <a:avLst/>
          </a:prstGeom>
        </p:spPr>
        <p:txBody>
          <a:bodyPr wrap="none">
            <a:spAutoFit/>
          </a:bodyPr>
          <a:lstStyle/>
          <a:p>
            <a:r>
              <a:rPr lang="en-US" dirty="0" smtClean="0">
                <a:solidFill>
                  <a:schemeClr val="bg1"/>
                </a:solidFill>
              </a:rPr>
              <a:t>Staging</a:t>
            </a:r>
            <a:br>
              <a:rPr lang="en-US" dirty="0" smtClean="0">
                <a:solidFill>
                  <a:schemeClr val="bg1"/>
                </a:solidFill>
              </a:rPr>
            </a:br>
            <a:r>
              <a:rPr lang="en-US" dirty="0" smtClean="0">
                <a:solidFill>
                  <a:schemeClr val="bg1"/>
                </a:solidFill>
              </a:rPr>
              <a:t>slot</a:t>
            </a:r>
            <a:endParaRPr lang="en-US" dirty="0">
              <a:solidFill>
                <a:schemeClr val="bg1"/>
              </a:solidFill>
            </a:endParaRPr>
          </a:p>
        </p:txBody>
      </p:sp>
      <p:sp>
        <p:nvSpPr>
          <p:cNvPr id="32" name="TextBox 31"/>
          <p:cNvSpPr txBox="1"/>
          <p:nvPr/>
        </p:nvSpPr>
        <p:spPr>
          <a:xfrm>
            <a:off x="7467348" y="1568050"/>
            <a:ext cx="1695819" cy="363946"/>
          </a:xfrm>
          <a:prstGeom prst="rect">
            <a:avLst/>
          </a:prstGeom>
          <a:noFill/>
        </p:spPr>
        <p:txBody>
          <a:bodyPr wrap="square" rtlCol="0">
            <a:spAutoFit/>
          </a:bodyPr>
          <a:lstStyle/>
          <a:p>
            <a:r>
              <a:rPr lang="en-US" sz="1765" dirty="0" smtClean="0">
                <a:solidFill>
                  <a:schemeClr val="bg1"/>
                </a:solidFill>
              </a:rPr>
              <a:t>Production slot</a:t>
            </a:r>
            <a:endParaRPr lang="en-US" sz="1765" dirty="0">
              <a:solidFill>
                <a:schemeClr val="bg1"/>
              </a:solidFill>
            </a:endParaRP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 name="TextBox 2"/>
          <p:cNvSpPr txBox="1"/>
          <p:nvPr/>
        </p:nvSpPr>
        <p:spPr>
          <a:xfrm>
            <a:off x="2205101" y="3788197"/>
            <a:ext cx="369397" cy="1369606"/>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
            </a:r>
            <a:br>
              <a:rPr lang="en-US" sz="2400" dirty="0" smtClean="0">
                <a:gradFill>
                  <a:gsLst>
                    <a:gs pos="2917">
                      <a:schemeClr val="tx1"/>
                    </a:gs>
                    <a:gs pos="30000">
                      <a:schemeClr val="tx1"/>
                    </a:gs>
                  </a:gsLst>
                  <a:lin ang="5400000" scaled="0"/>
                </a:gradFill>
              </a:rPr>
            </a:b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None/>
            </a:pPr>
            <a:r>
              <a:rPr lang="en-US" sz="2800" dirty="0" smtClean="0">
                <a:solidFill>
                  <a:schemeClr val="tx1"/>
                </a:solidFill>
              </a:rPr>
              <a:t>Streamline </a:t>
            </a:r>
            <a:r>
              <a:rPr lang="en-US" sz="2800" dirty="0">
                <a:solidFill>
                  <a:schemeClr val="tx1"/>
                </a:solidFill>
              </a:rPr>
              <a:t>dev, test and </a:t>
            </a:r>
            <a:r>
              <a:rPr lang="en-US" sz="2800" dirty="0" smtClean="0">
                <a:solidFill>
                  <a:schemeClr val="tx1"/>
                </a:solidFill>
              </a:rPr>
              <a:t>production deployment workflow</a:t>
            </a:r>
            <a:br>
              <a:rPr lang="en-US" sz="2800" dirty="0" smtClean="0">
                <a:solidFill>
                  <a:schemeClr val="tx1"/>
                </a:solidFill>
              </a:rPr>
            </a:br>
            <a:r>
              <a:rPr lang="en-US" sz="2800" dirty="0" smtClean="0">
                <a:solidFill>
                  <a:schemeClr val="tx1"/>
                </a:solidFill>
              </a:rPr>
              <a:t/>
            </a:r>
            <a:br>
              <a:rPr lang="en-US" sz="2800" dirty="0" smtClean="0">
                <a:solidFill>
                  <a:schemeClr val="tx1"/>
                </a:solidFill>
              </a:rPr>
            </a:br>
            <a:r>
              <a:rPr lang="en-US" sz="2800" dirty="0" smtClean="0">
                <a:solidFill>
                  <a:schemeClr val="tx1"/>
                </a:solidFill>
              </a:rPr>
              <a:t>Swap </a:t>
            </a:r>
            <a:r>
              <a:rPr lang="en-US" sz="2800" dirty="0">
                <a:solidFill>
                  <a:schemeClr val="tx1"/>
                </a:solidFill>
              </a:rPr>
              <a:t>staging and production with zero </a:t>
            </a:r>
            <a:r>
              <a:rPr lang="en-US" sz="2800" dirty="0" smtClean="0">
                <a:solidFill>
                  <a:schemeClr val="tx1"/>
                </a:solidFill>
              </a:rPr>
              <a:t>downtime</a:t>
            </a:r>
            <a:br>
              <a:rPr lang="en-US" sz="2800" dirty="0" smtClean="0">
                <a:solidFill>
                  <a:schemeClr val="tx1"/>
                </a:solidFill>
              </a:rPr>
            </a:br>
            <a:r>
              <a:rPr lang="en-US" sz="2800" dirty="0" smtClean="0">
                <a:solidFill>
                  <a:schemeClr val="tx1"/>
                </a:solidFill>
              </a:rPr>
              <a:t> </a:t>
            </a:r>
            <a:r>
              <a:rPr lang="en-US" sz="2800" dirty="0">
                <a:solidFill>
                  <a:schemeClr val="tx1"/>
                </a:solidFill>
              </a:rPr>
              <a:t/>
            </a:r>
            <a:br>
              <a:rPr lang="en-US" sz="2800" dirty="0">
                <a:solidFill>
                  <a:schemeClr val="tx1"/>
                </a:solidFill>
              </a:rPr>
            </a:br>
            <a:r>
              <a:rPr lang="en-US" sz="2800" dirty="0" smtClean="0">
                <a:solidFill>
                  <a:schemeClr val="tx1"/>
                </a:solidFill>
              </a:rPr>
              <a:t>Instantaneous rollback </a:t>
            </a:r>
            <a:r>
              <a:rPr lang="en-US" sz="2800" dirty="0">
                <a:solidFill>
                  <a:schemeClr val="tx1"/>
                </a:solidFill>
              </a:rPr>
              <a:t>to previous “last known good site</a:t>
            </a:r>
            <a:r>
              <a:rPr lang="en-US" sz="2800" dirty="0" smtClean="0">
                <a:solidFill>
                  <a:schemeClr val="tx1"/>
                </a:solidFill>
              </a:rPr>
              <a:t>”</a:t>
            </a:r>
          </a:p>
          <a:p>
            <a:pPr marL="0" indent="0">
              <a:lnSpc>
                <a:spcPct val="75000"/>
              </a:lnSpc>
              <a:buNone/>
            </a:pPr>
            <a:r>
              <a:rPr lang="en-US" sz="2800" dirty="0">
                <a:solidFill>
                  <a:schemeClr val="tx1"/>
                </a:solidFill>
              </a:rPr>
              <a:t/>
            </a:r>
            <a:br>
              <a:rPr lang="en-US" sz="2800" dirty="0">
                <a:solidFill>
                  <a:schemeClr val="tx1"/>
                </a:solidFill>
              </a:rPr>
            </a:br>
            <a:r>
              <a:rPr lang="en-US" sz="2800" dirty="0" smtClean="0">
                <a:solidFill>
                  <a:schemeClr val="tx1"/>
                </a:solidFill>
              </a:rPr>
              <a:t>Enables A/B testing, continuous delivery, staged publishing</a:t>
            </a:r>
          </a:p>
          <a:p>
            <a:pPr marL="0" indent="0">
              <a:lnSpc>
                <a:spcPct val="75000"/>
              </a:lnSpc>
              <a:buNone/>
            </a:pPr>
            <a:r>
              <a:rPr lang="en-US" sz="2800" dirty="0" smtClean="0">
                <a:solidFill>
                  <a:schemeClr val="tx1"/>
                </a:solidFill>
              </a:rPr>
              <a:t>and much more</a:t>
            </a:r>
            <a:br>
              <a:rPr lang="en-US" sz="2800" dirty="0" smtClean="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32602645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3" name="Picture 2"/>
          <p:cNvPicPr>
            <a:picLocks noChangeAspect="1"/>
          </p:cNvPicPr>
          <p:nvPr/>
        </p:nvPicPr>
        <p:blipFill>
          <a:blip r:embed="rId7"/>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stretch>
            <a:fillRect/>
          </a:stretch>
        </p:blipFill>
        <p:spPr>
          <a:xfrm>
            <a:off x="6616842" y="1624832"/>
            <a:ext cx="2761520" cy="4105186"/>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2" name="Picture 1"/>
          <p:cNvPicPr>
            <a:picLocks noChangeAspect="1"/>
          </p:cNvPicPr>
          <p:nvPr/>
        </p:nvPicPr>
        <p:blipFill>
          <a:blip r:embed="rId3"/>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 name="Picture 2"/>
          <p:cNvPicPr>
            <a:picLocks noChangeAspect="1"/>
          </p:cNvPicPr>
          <p:nvPr/>
        </p:nvPicPr>
        <p:blipFill>
          <a:blip r:embed="rId5"/>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stretch>
            <a:fillRect/>
          </a:stretch>
        </p:blipFill>
        <p:spPr>
          <a:xfrm>
            <a:off x="6815135" y="2378713"/>
            <a:ext cx="587762" cy="477557"/>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0"/>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Set up staging environments</a:t>
            </a:r>
            <a:br>
              <a:rPr lang="en-US" dirty="0"/>
            </a:br>
            <a:endParaRPr lang="en-US" dirty="0"/>
          </a:p>
        </p:txBody>
      </p:sp>
    </p:spTree>
    <p:extLst>
      <p:ext uri="{BB962C8B-B14F-4D97-AF65-F5344CB8AC3E}">
        <p14:creationId xmlns:p14="http://schemas.microsoft.com/office/powerpoint/2010/main" val="11623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 App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226552" y="3762236"/>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345898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979214" y="3762236"/>
            <a:ext cx="4092315" cy="461665"/>
          </a:xfrm>
          <a:prstGeom prst="rect">
            <a:avLst/>
          </a:prstGeom>
          <a:noFill/>
        </p:spPr>
        <p:txBody>
          <a:bodyPr wrap="square" rtlCol="0">
            <a:spAutoFit/>
          </a:bodyPr>
          <a:lstStyle/>
          <a:p>
            <a:pPr algn="ctr"/>
            <a:r>
              <a:rPr lang="en-US" sz="2400" dirty="0" smtClean="0">
                <a:solidFill>
                  <a:schemeClr val="bg1"/>
                </a:solidFill>
              </a:rPr>
              <a:t>Web App Files</a:t>
            </a:r>
          </a:p>
        </p:txBody>
      </p:sp>
      <p:cxnSp>
        <p:nvCxnSpPr>
          <p:cNvPr id="15" name="Straight Arrow Connector 14"/>
          <p:cNvCxnSpPr/>
          <p:nvPr/>
        </p:nvCxnSpPr>
        <p:spPr>
          <a:xfrm>
            <a:off x="3552996" y="3429000"/>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300036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 0 L 0 0.25 E" pathEditMode="relative" ptsTypes="">
                                      <p:cBhvr>
                                        <p:cTn id="16" dur="2000" fill="hold"/>
                                        <p:tgtEl>
                                          <p:spTgt spid="14"/>
                                        </p:tgtEl>
                                        <p:attrNameLst>
                                          <p:attrName>ppt_x</p:attrName>
                                          <p:attrName>ppt_y</p:attrName>
                                        </p:attrNameLst>
                                      </p:cBhvr>
                                    </p:animMotion>
                                  </p:childTnLst>
                                </p:cTn>
                              </p:par>
                              <p:par>
                                <p:cTn id="17" presetID="42" presetClass="path" presetSubtype="0" accel="50000" decel="50000" fill="hold" grpId="1" nodeType="withEffect">
                                  <p:stCondLst>
                                    <p:cond delay="0"/>
                                  </p:stCondLst>
                                  <p:childTnLst>
                                    <p:animMotion origin="layout" path="M -6.25E-7 4.07407E-6 L -6.25E-7 0.25 " pathEditMode="relative" rAng="0" ptsTypes="AA">
                                      <p:cBhvr>
                                        <p:cTn id="18" dur="2000" fill="hold"/>
                                        <p:tgtEl>
                                          <p:spTgt spid="12"/>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64" presetClass="path" presetSubtype="0" accel="50000" decel="50000" fill="hold" nodeType="clickEffect">
                                  <p:stCondLst>
                                    <p:cond delay="0"/>
                                  </p:stCondLst>
                                  <p:childTnLst>
                                    <p:animMotion origin="layout" path="M 1.25E-6 -3.33333E-6 L 1.25E-6 -0.25 " pathEditMode="relative" rAng="0" ptsTypes="AA">
                                      <p:cBhvr>
                                        <p:cTn id="32" dur="2000" fill="hold"/>
                                        <p:tgtEl>
                                          <p:spTgt spid="15"/>
                                        </p:tgtEl>
                                        <p:attrNameLst>
                                          <p:attrName>ppt_x</p:attrName>
                                          <p:attrName>ppt_y</p:attrName>
                                        </p:attrNameLst>
                                      </p:cBhvr>
                                      <p:rCtr x="0" y="-12500"/>
                                    </p:animMotion>
                                  </p:childTnLst>
                                </p:cTn>
                              </p:par>
                              <p:par>
                                <p:cTn id="33" presetID="64" presetClass="path" presetSubtype="0" accel="50000" decel="50000" fill="hold" grpId="1" nodeType="withEffect">
                                  <p:stCondLst>
                                    <p:cond delay="0"/>
                                  </p:stCondLst>
                                  <p:childTnLst>
                                    <p:animMotion origin="layout" path="M -6.25E-7 4.07407E-6 L -6.25E-7 -0.25 " pathEditMode="relative" rAng="0" ptsTypes="AA">
                                      <p:cBhvr>
                                        <p:cTn id="34" dur="2000" fill="hold"/>
                                        <p:tgtEl>
                                          <p:spTgt spid="16"/>
                                        </p:tgtEl>
                                        <p:attrNameLst>
                                          <p:attrName>ppt_x</p:attrName>
                                          <p:attrName>ppt_y</p:attrName>
                                        </p:attrNameLst>
                                      </p:cBhvr>
                                      <p:rCtr x="0" y="-1250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16" grpId="0"/>
      <p:bldP spid="1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2">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3">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smtClean="0">
                  <a:solidFill>
                    <a:schemeClr val="bg1"/>
                  </a:solidFill>
                </a:rPr>
                <a:t>Web App</a:t>
              </a:r>
              <a:endParaRPr lang="en-US" kern="0" dirty="0">
                <a:solidFill>
                  <a:schemeClr val="bg1"/>
                </a:solidFill>
              </a:endParaRP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smtClean="0">
                  <a:solidFill>
                    <a:schemeClr val="bg1"/>
                  </a:solidFill>
                </a:rPr>
                <a:t>Mobile App</a:t>
              </a:r>
              <a:endParaRPr lang="en-US" kern="0" dirty="0">
                <a:solidFill>
                  <a:schemeClr val="bg1"/>
                </a:solidFill>
              </a:endParaRPr>
            </a:p>
          </p:txBody>
        </p:sp>
        <p:pic>
          <p:nvPicPr>
            <p:cNvPr id="80" name="Picture 79"/>
            <p:cNvPicPr>
              <a:picLocks noChangeAspect="1"/>
            </p:cNvPicPr>
            <p:nvPr/>
          </p:nvPicPr>
          <p:blipFill>
            <a:blip r:embed="rId4">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5">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smtClean="0"/>
              <a:t>Hybrid Connections</a:t>
            </a:r>
            <a:endParaRPr lang="en-US" dirty="0"/>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Redis</a:t>
            </a:r>
            <a:r>
              <a:rPr lang="en-US" sz="8800" dirty="0" smtClean="0"/>
              <a:t> Cache</a:t>
            </a:r>
            <a:endParaRPr lang="en-US" sz="8800" dirty="0"/>
          </a:p>
        </p:txBody>
      </p:sp>
    </p:spTree>
    <p:extLst>
      <p:ext uri="{BB962C8B-B14F-4D97-AF65-F5344CB8AC3E}">
        <p14:creationId xmlns:p14="http://schemas.microsoft.com/office/powerpoint/2010/main" val="208928031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8826" y="1997192"/>
            <a:ext cx="2952249" cy="2537751"/>
          </a:xfrm>
          <a:prstGeom prst="rect">
            <a:avLst/>
          </a:prstGeom>
        </p:spPr>
      </p:pic>
      <p:sp>
        <p:nvSpPr>
          <p:cNvPr id="5" name="Title 4"/>
          <p:cNvSpPr>
            <a:spLocks noGrp="1"/>
          </p:cNvSpPr>
          <p:nvPr>
            <p:ph type="title"/>
          </p:nvPr>
        </p:nvSpPr>
        <p:spPr/>
        <p:txBody>
          <a:bodyPr/>
          <a:lstStyle/>
          <a:p>
            <a:r>
              <a:rPr lang="en-US" dirty="0" err="1" smtClean="0"/>
              <a:t>Redis</a:t>
            </a:r>
            <a:r>
              <a:rPr lang="en-US" dirty="0" smtClean="0"/>
              <a:t> Cache</a:t>
            </a:r>
            <a:endParaRPr lang="en-US" dirty="0"/>
          </a:p>
        </p:txBody>
      </p:sp>
      <p:sp>
        <p:nvSpPr>
          <p:cNvPr id="6" name="Content Placeholder 5"/>
          <p:cNvSpPr>
            <a:spLocks noGrp="1"/>
          </p:cNvSpPr>
          <p:nvPr>
            <p:ph sz="quarter" idx="10"/>
          </p:nvPr>
        </p:nvSpPr>
        <p:spPr>
          <a:xfrm>
            <a:off x="274712" y="2193928"/>
            <a:ext cx="7282226" cy="2719388"/>
          </a:xfrm>
        </p:spPr>
        <p:txBody>
          <a:bodyPr/>
          <a:lstStyle/>
          <a:p>
            <a:r>
              <a:rPr lang="en-US" sz="3200" dirty="0"/>
              <a:t>Full Functionality </a:t>
            </a:r>
            <a:r>
              <a:rPr lang="en-US" sz="3200" dirty="0" err="1"/>
              <a:t>Redis</a:t>
            </a:r>
            <a:r>
              <a:rPr lang="en-US" sz="3200" dirty="0"/>
              <a:t> Cache Cluster</a:t>
            </a:r>
          </a:p>
          <a:p>
            <a:r>
              <a:rPr lang="en-US" sz="3200" dirty="0"/>
              <a:t>Master/Slave Configuration</a:t>
            </a:r>
          </a:p>
          <a:p>
            <a:r>
              <a:rPr lang="en-US" sz="3200" dirty="0"/>
              <a:t>Up to 26GB</a:t>
            </a:r>
          </a:p>
          <a:p>
            <a:r>
              <a:rPr lang="en-US" sz="3200" dirty="0"/>
              <a:t>SSL Supported</a:t>
            </a:r>
          </a:p>
          <a:p>
            <a:endParaRPr lang="en-US" sz="3200" dirty="0"/>
          </a:p>
        </p:txBody>
      </p:sp>
    </p:spTree>
    <p:extLst>
      <p:ext uri="{BB962C8B-B14F-4D97-AF65-F5344CB8AC3E}">
        <p14:creationId xmlns:p14="http://schemas.microsoft.com/office/powerpoint/2010/main" val="35009046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Redis</a:t>
            </a:r>
            <a:r>
              <a:rPr lang="en-US" dirty="0" smtClean="0"/>
              <a:t> Cache</a:t>
            </a:r>
            <a:endParaRPr lang="en-US" dirty="0"/>
          </a:p>
        </p:txBody>
      </p:sp>
    </p:spTree>
    <p:extLst>
      <p:ext uri="{BB962C8B-B14F-4D97-AF65-F5344CB8AC3E}">
        <p14:creationId xmlns:p14="http://schemas.microsoft.com/office/powerpoint/2010/main" val="183147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Stateless</a:t>
            </a:r>
            <a:endParaRPr lang="en-US" sz="8800" dirty="0"/>
          </a:p>
        </p:txBody>
      </p:sp>
    </p:spTree>
    <p:extLst>
      <p:ext uri="{BB962C8B-B14F-4D97-AF65-F5344CB8AC3E}">
        <p14:creationId xmlns:p14="http://schemas.microsoft.com/office/powerpoint/2010/main" val="381679835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a:t>Redis</a:t>
            </a:r>
            <a:r>
              <a:rPr lang="en-US" dirty="0"/>
              <a:t> Cache for ASP.NET Session state</a:t>
            </a:r>
            <a:br>
              <a:rPr lang="en-US" dirty="0"/>
            </a:br>
            <a:endParaRPr lang="en-US" dirty="0"/>
          </a:p>
        </p:txBody>
      </p:sp>
    </p:spTree>
    <p:extLst>
      <p:ext uri="{BB962C8B-B14F-4D97-AF65-F5344CB8AC3E}">
        <p14:creationId xmlns:p14="http://schemas.microsoft.com/office/powerpoint/2010/main" val="2168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Language Support</a:t>
            </a:r>
            <a:endParaRPr lang="en-US" dirty="0"/>
          </a:p>
        </p:txBody>
      </p:sp>
    </p:spTree>
    <p:extLst>
      <p:ext uri="{BB962C8B-B14F-4D97-AF65-F5344CB8AC3E}">
        <p14:creationId xmlns:p14="http://schemas.microsoft.com/office/powerpoint/2010/main" val="72686587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Visual Studio Support</a:t>
            </a: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7288</TotalTime>
  <Words>884</Words>
  <Application>Microsoft Office PowerPoint</Application>
  <PresentationFormat>Widescreen</PresentationFormat>
  <Paragraphs>194</Paragraphs>
  <Slides>48</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メイリオ</vt:lpstr>
      <vt:lpstr>Arial</vt:lpstr>
      <vt:lpstr>Calibri</vt:lpstr>
      <vt:lpstr>Segoe UI</vt:lpstr>
      <vt:lpstr>Segoe UI Light</vt:lpstr>
      <vt:lpstr>Wingdings</vt:lpstr>
      <vt:lpstr>1_Azure Event</vt:lpstr>
      <vt:lpstr>App Service Web Apps</vt:lpstr>
      <vt:lpstr>Agenda</vt:lpstr>
      <vt:lpstr>PowerPoint Presentation</vt:lpstr>
      <vt:lpstr>Host your applications on Azure</vt:lpstr>
      <vt:lpstr>Demo: Web App Creation</vt:lpstr>
      <vt:lpstr>PowerPoint Presentation</vt:lpstr>
      <vt:lpstr>Demo: Language Support</vt:lpstr>
      <vt:lpstr>Visual Studio + App Service Web Apps</vt:lpstr>
      <vt:lpstr>Demo: Visual Studio Support</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Deployment Slots</vt:lpstr>
      <vt:lpstr>PowerPoint Presentation</vt:lpstr>
      <vt:lpstr>PowerPoint Presentation</vt:lpstr>
      <vt:lpstr>PowerPoint Presentation</vt:lpstr>
      <vt:lpstr>PowerPoint Presentation</vt:lpstr>
      <vt:lpstr>PowerPoint Presentation</vt:lpstr>
      <vt:lpstr>Demo: Set up staging environments </vt:lpstr>
      <vt:lpstr>Web Jobs</vt:lpstr>
      <vt:lpstr>PowerPoint Presentation</vt:lpstr>
      <vt:lpstr>PowerPoint Presentation</vt:lpstr>
      <vt:lpstr>Traffic Manager</vt:lpstr>
      <vt:lpstr>PowerPoint Presentation</vt:lpstr>
      <vt:lpstr>PowerPoint Presentation</vt:lpstr>
      <vt:lpstr>PowerPoint Presentation</vt:lpstr>
      <vt:lpstr>Backup</vt:lpstr>
      <vt:lpstr>Backups</vt:lpstr>
      <vt:lpstr>Hybrid Connections</vt:lpstr>
      <vt:lpstr>Hybrid Connections</vt:lpstr>
      <vt:lpstr>Redis Cache</vt:lpstr>
      <vt:lpstr>Redis Cache</vt:lpstr>
      <vt:lpstr>Demo: Redis Cache</vt:lpstr>
      <vt:lpstr>Stateless</vt:lpstr>
      <vt:lpstr>Demo: Redis Cache for ASP.NET Session state </vt:lpstr>
      <vt:lpstr>Application Insights</vt:lpstr>
      <vt:lpstr>Application Insights </vt:lpstr>
      <vt:lpstr>PowerPoint Presentation</vt:lpstr>
      <vt:lpstr>Q&amp;A</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Nazik Huq</cp:lastModifiedBy>
  <cp:revision>356</cp:revision>
  <cp:lastPrinted>2014-03-26T17:46:13Z</cp:lastPrinted>
  <dcterms:created xsi:type="dcterms:W3CDTF">2014-03-19T23:21:38Z</dcterms:created>
  <dcterms:modified xsi:type="dcterms:W3CDTF">2015-05-08T16:15:34Z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